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267" r:id="rId5"/>
    <p:sldId id="268" r:id="rId6"/>
    <p:sldId id="269" r:id="rId7"/>
    <p:sldId id="271" r:id="rId8"/>
    <p:sldId id="277" r:id="rId9"/>
    <p:sldId id="272" r:id="rId10"/>
    <p:sldId id="274" r:id="rId11"/>
    <p:sldId id="257" r:id="rId12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3E57"/>
    <a:srgbClr val="184259"/>
    <a:srgbClr val="9C4E4E"/>
    <a:srgbClr val="700000"/>
    <a:srgbClr val="5E2001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52" autoAdjust="0"/>
  </p:normalViewPr>
  <p:slideViewPr>
    <p:cSldViewPr snapToGrid="0">
      <p:cViewPr varScale="1">
        <p:scale>
          <a:sx n="125" d="100"/>
          <a:sy n="125" d="100"/>
        </p:scale>
        <p:origin x="2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8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94FFE89-DD1A-434A-B46E-FC01616819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05BBA22-1009-4062-B497-20D4D1F420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003D6EC-8D86-40AE-BCDD-CB01875363F0}" type="datetime1">
              <a:rPr lang="ru-RU" smtClean="0"/>
              <a:t>03.02.2025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65305A3-EF7C-4109-870C-75957F87F8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A65183E6-2BF7-4148-8288-DCAD651FB94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6FCA6C9-E2E2-4922-B1A7-E6462166C8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0596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7BC66B-B4AC-4633-A1A7-233B774CF881}" type="datetime1">
              <a:rPr lang="ru-RU" smtClean="0"/>
              <a:pPr/>
              <a:t>03.02.2025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C70E52-1238-4A7F-867E-2F90BFCA0D60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34581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949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2336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3753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31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1845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5645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6264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 anchor="ctr" anchorCtr="0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685801" y="1869601"/>
            <a:ext cx="10840914" cy="3921600"/>
          </a:xfrm>
        </p:spPr>
        <p:txBody>
          <a:bodyPr rtlCol="0" anchor="t" anchorCtr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C2C154-9245-4EAA-8ADE-33D1A7EC5680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8" name="Прямая соединительная линия 7">
            <a:extLst>
              <a:ext uri="{FF2B5EF4-FFF2-40B4-BE49-F238E27FC236}">
                <a16:creationId xmlns:a16="http://schemas.microsoft.com/office/drawing/2014/main" id="{328F7C25-BFB6-430F-87B6-7D0D2C7493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2343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262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840913" cy="3124199"/>
          </a:xfrm>
        </p:spPr>
        <p:txBody>
          <a:bodyPr rtlCol="0" anchor="ctr">
            <a:normAutofit/>
          </a:bodyPr>
          <a:lstStyle>
            <a:lvl1pPr algn="l">
              <a:defRPr sz="3000" b="0" cap="none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85800" y="3733800"/>
            <a:ext cx="10840914" cy="20574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70F7E0-5A37-4C1B-B001-12D253A333A6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332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 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E4AE4C-9F8E-41E2-89BA-C86A7744736A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10649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 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65BCD0-99CC-4906-918D-1116AF1A79A1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3" name="Нижний колонтитул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53706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1786"/>
            <a:ext cx="12188825" cy="685621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476500" y="2716272"/>
            <a:ext cx="8683625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476500" y="5137736"/>
            <a:ext cx="8683625" cy="73284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9A8996FA-BFC3-4EAC-AAB9-45C2EF3838CE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62937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52450" y="1874308"/>
            <a:ext cx="3814235" cy="1260000"/>
          </a:xfrm>
        </p:spPr>
        <p:txBody>
          <a:bodyPr rtlCol="0" anchor="ctr" anchorCtr="0">
            <a:noAutofit/>
          </a:bodyPr>
          <a:lstStyle>
            <a:lvl1pPr algn="r">
              <a:defRPr sz="3000" b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4648200" y="0"/>
            <a:ext cx="7543800" cy="6856214"/>
          </a:xfrm>
        </p:spPr>
        <p:txBody>
          <a:bodyPr rtlCol="0" anchor="ctr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552450" y="3134308"/>
            <a:ext cx="3814235" cy="20166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64A484-6A61-465E-A582-FF16A82B5833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06338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писание заголовка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840914" cy="1260000"/>
          </a:xfrm>
        </p:spPr>
        <p:txBody>
          <a:bodyPr rtlCol="0" anchor="ctr" anchorCtr="0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5799" y="1881824"/>
            <a:ext cx="10840914" cy="1032826"/>
          </a:xfrm>
        </p:spPr>
        <p:txBody>
          <a:bodyPr rtlCol="0" anchor="t" anchorCtr="0">
            <a:no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276643-78B9-443D-A21B-5D8D71E872B6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Текст 5">
            <a:extLst>
              <a:ext uri="{FF2B5EF4-FFF2-40B4-BE49-F238E27FC236}">
                <a16:creationId xmlns:a16="http://schemas.microsoft.com/office/drawing/2014/main" id="{B47DAE59-9D63-4159-8F3E-560C31F19A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16192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2" name="Текст 2">
            <a:extLst>
              <a:ext uri="{FF2B5EF4-FFF2-40B4-BE49-F238E27FC236}">
                <a16:creationId xmlns:a16="http://schemas.microsoft.com/office/drawing/2014/main" id="{4249143D-80A5-4E4C-BBFD-F253500CE22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85799" y="2914650"/>
            <a:ext cx="10840914" cy="502126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0" name="Текст 5">
            <a:extLst>
              <a:ext uri="{FF2B5EF4-FFF2-40B4-BE49-F238E27FC236}">
                <a16:creationId xmlns:a16="http://schemas.microsoft.com/office/drawing/2014/main" id="{B06123F0-984B-4EF8-9945-3621C401B7A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5366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1" name="Текст 5">
            <a:extLst>
              <a:ext uri="{FF2B5EF4-FFF2-40B4-BE49-F238E27FC236}">
                <a16:creationId xmlns:a16="http://schemas.microsoft.com/office/drawing/2014/main" id="{A669C074-A9BE-4B07-ACEE-3B34AAC8B9E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48424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9" name="Текст 5">
            <a:extLst>
              <a:ext uri="{FF2B5EF4-FFF2-40B4-BE49-F238E27FC236}">
                <a16:creationId xmlns:a16="http://schemas.microsoft.com/office/drawing/2014/main" id="{84A40D78-D6DD-41A7-A132-9D48DF8649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82308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8" name="Текст 5">
            <a:extLst>
              <a:ext uri="{FF2B5EF4-FFF2-40B4-BE49-F238E27FC236}">
                <a16:creationId xmlns:a16="http://schemas.microsoft.com/office/drawing/2014/main" id="{4A9CFAA7-850F-4C92-A9BE-56452E5CA04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99250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cxnSp>
        <p:nvCxnSpPr>
          <p:cNvPr id="14" name="Прямая соединительная линия 13">
            <a:extLst>
              <a:ext uri="{FF2B5EF4-FFF2-40B4-BE49-F238E27FC236}">
                <a16:creationId xmlns:a16="http://schemas.microsoft.com/office/drawing/2014/main" id="{CC5A0CF1-9FE7-4149-97DC-5221639144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4248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63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57326" y="995967"/>
            <a:ext cx="6238874" cy="1260000"/>
          </a:xfrm>
        </p:spPr>
        <p:txBody>
          <a:bodyPr rtlCol="0" anchor="ctr" anchorCtr="0">
            <a:noAutofit/>
          </a:bodyPr>
          <a:lstStyle>
            <a:lvl1pPr algn="r">
              <a:defRPr sz="3000" b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4" name="Рисунок 2"/>
          <p:cNvSpPr>
            <a:spLocks noGrp="1" noChangeAspect="1"/>
          </p:cNvSpPr>
          <p:nvPr>
            <p:ph type="pic" idx="1" hasCustomPrompt="1"/>
          </p:nvPr>
        </p:nvSpPr>
        <p:spPr bwMode="blackGray">
          <a:xfrm>
            <a:off x="8014200" y="995968"/>
            <a:ext cx="3492000" cy="4866064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085849" y="2255967"/>
            <a:ext cx="6610351" cy="3476618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ADD9B9-C473-4B24-8BB0-CAA4E6C33546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969382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прав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657974" y="995968"/>
            <a:ext cx="4848225" cy="1260000"/>
          </a:xfrm>
        </p:spPr>
        <p:txBody>
          <a:bodyPr rtlCol="0" anchor="ctr" anchorCtr="0">
            <a:normAutofit/>
          </a:bodyPr>
          <a:lstStyle>
            <a:lvl1pPr algn="l">
              <a:defRPr sz="3000" b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4" name="Рисунок 2"/>
          <p:cNvSpPr>
            <a:spLocks noGrp="1" noChangeAspect="1"/>
          </p:cNvSpPr>
          <p:nvPr>
            <p:ph type="pic" idx="1" hasCustomPrompt="1"/>
          </p:nvPr>
        </p:nvSpPr>
        <p:spPr bwMode="blackGray">
          <a:xfrm>
            <a:off x="727574" y="914400"/>
            <a:ext cx="5749425" cy="4818185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6657974" y="2255968"/>
            <a:ext cx="4848225" cy="347661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38CDBD-D89E-4D27-9D3E-D8C8B6B71053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3295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 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Надпись 14"/>
          <p:cNvSpPr txBox="1"/>
          <p:nvPr/>
        </p:nvSpPr>
        <p:spPr bwMode="white">
          <a:xfrm>
            <a:off x="10571243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»</a:t>
            </a:r>
          </a:p>
        </p:txBody>
      </p:sp>
      <p:sp>
        <p:nvSpPr>
          <p:cNvPr id="11" name="Надпись 10"/>
          <p:cNvSpPr txBox="1"/>
          <p:nvPr/>
        </p:nvSpPr>
        <p:spPr bwMode="white">
          <a:xfrm>
            <a:off x="100262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«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320801" y="609601"/>
            <a:ext cx="9550399" cy="2743199"/>
          </a:xfrm>
        </p:spPr>
        <p:txBody>
          <a:bodyPr rtlCol="0" anchor="ctr">
            <a:normAutofit/>
          </a:bodyPr>
          <a:lstStyle>
            <a:lvl1pPr algn="ctr">
              <a:defRPr sz="3000" b="0" i="1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0" name="Текст 9"/>
          <p:cNvSpPr>
            <a:spLocks noGrp="1"/>
          </p:cNvSpPr>
          <p:nvPr>
            <p:ph type="body" sz="quarter" idx="13"/>
          </p:nvPr>
        </p:nvSpPr>
        <p:spPr>
          <a:xfrm>
            <a:off x="1426408" y="3352800"/>
            <a:ext cx="9339184" cy="3810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7" name="Прямоугольник: Скругленные углы 6">
            <a:extLst>
              <a:ext uri="{FF2B5EF4-FFF2-40B4-BE49-F238E27FC236}">
                <a16:creationId xmlns:a16="http://schemas.microsoft.com/office/drawing/2014/main" id="{1AD7857E-8E0E-4AC1-ABDC-E42462C788DE}"/>
              </a:ext>
            </a:extLst>
          </p:cNvPr>
          <p:cNvSpPr/>
          <p:nvPr userDrawn="1"/>
        </p:nvSpPr>
        <p:spPr>
          <a:xfrm>
            <a:off x="1750844" y="3962401"/>
            <a:ext cx="8690313" cy="1908173"/>
          </a:xfrm>
          <a:prstGeom prst="roundRect">
            <a:avLst>
              <a:gd name="adj" fmla="val 6552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857375" y="4021138"/>
            <a:ext cx="8486775" cy="176053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404BFC-187B-4B4A-9A90-8ECAA71AACA0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534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1" y="609599"/>
            <a:ext cx="10840914" cy="1260000"/>
          </a:xfrm>
        </p:spPr>
        <p:txBody>
          <a:bodyPr rtlCol="0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685799" y="1869599"/>
            <a:ext cx="5202071" cy="9162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85800" y="2870201"/>
            <a:ext cx="5202071" cy="2916000"/>
          </a:xfrm>
          <a:prstGeom prst="roundRect">
            <a:avLst>
              <a:gd name="adj" fmla="val 2496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298270" y="1869599"/>
            <a:ext cx="5228444" cy="9162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6298270" y="2870201"/>
            <a:ext cx="5202071" cy="2916000"/>
          </a:xfrm>
          <a:prstGeom prst="roundRect">
            <a:avLst>
              <a:gd name="adj" fmla="val 2798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31448E-31CF-4ED5-B8E5-44B98EED9B66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2" name="Прямая соединительная линия 11">
            <a:extLst>
              <a:ext uri="{FF2B5EF4-FFF2-40B4-BE49-F238E27FC236}">
                <a16:creationId xmlns:a16="http://schemas.microsoft.com/office/drawing/2014/main" id="{8031B0A9-3E16-4C5B-A6CE-045BCB91A0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3976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696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 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9" name="Прямоугольник: Скругленные углы 8">
            <a:extLst>
              <a:ext uri="{FF2B5EF4-FFF2-40B4-BE49-F238E27FC236}">
                <a16:creationId xmlns:a16="http://schemas.microsoft.com/office/drawing/2014/main" id="{E44449DE-635B-4B23-9B8B-C95A5B8764DB}"/>
              </a:ext>
            </a:extLst>
          </p:cNvPr>
          <p:cNvSpPr/>
          <p:nvPr userDrawn="1"/>
        </p:nvSpPr>
        <p:spPr>
          <a:xfrm>
            <a:off x="663356" y="1790228"/>
            <a:ext cx="10863358" cy="4080348"/>
          </a:xfrm>
          <a:prstGeom prst="roundRect">
            <a:avLst>
              <a:gd name="adj" fmla="val 2634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85802" y="1869600"/>
            <a:ext cx="5040000" cy="3921601"/>
          </a:xfrm>
          <a:prstGeom prst="roundRect">
            <a:avLst>
              <a:gd name="adj" fmla="val 1970"/>
            </a:avLst>
          </a:prstGeom>
          <a:ln w="28575">
            <a:noFill/>
          </a:ln>
          <a:effectLst/>
        </p:spPr>
        <p:txBody>
          <a:bodyPr rtlCol="0" anchor="t" anchorCtr="0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488644" y="1869601"/>
            <a:ext cx="5040000" cy="3921600"/>
          </a:xfrm>
          <a:prstGeom prst="roundRect">
            <a:avLst>
              <a:gd name="adj" fmla="val 2211"/>
            </a:avLst>
          </a:prstGeom>
          <a:ln w="28575">
            <a:noFill/>
          </a:ln>
          <a:effectLst/>
        </p:spPr>
        <p:txBody>
          <a:bodyPr rtlCol="0" anchor="t" anchorCtr="0">
            <a:normAutofit/>
          </a:bodyPr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D5F7A5-016A-40DC-9267-CD570A4FFE11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E8539E0A-8009-4A6E-A7A1-5AEFA52206C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9691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52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white">
          <a:xfrm>
            <a:off x="685801" y="609600"/>
            <a:ext cx="10840914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 bwMode="white">
          <a:xfrm>
            <a:off x="685801" y="2142067"/>
            <a:ext cx="1084091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BC311F64-DBA9-4949-B98F-AC0ACC89C4D6}" type="datetime1">
              <a:rPr lang="ru-RU" noProof="0" smtClean="0"/>
              <a:t>03.02.2025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266059" y="5870575"/>
            <a:ext cx="1260655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5D99DD2A-B520-4620-9B43-64B657BA2D4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09069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8" r:id="rId3"/>
    <p:sldLayoutId id="2147483679" r:id="rId4"/>
    <p:sldLayoutId id="2147483669" r:id="rId5"/>
    <p:sldLayoutId id="2147483680" r:id="rId6"/>
    <p:sldLayoutId id="2147483672" r:id="rId7"/>
    <p:sldLayoutId id="2147483665" r:id="rId8"/>
    <p:sldLayoutId id="2147483664" r:id="rId9"/>
    <p:sldLayoutId id="2147483671" r:id="rId10"/>
    <p:sldLayoutId id="2147483666" r:id="rId11"/>
    <p:sldLayoutId id="2147483667" r:id="rId1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office.com/ru-RU/article/edit-your-school-presentation-44445997-6769-4d44-8b30-f9e3050adbfb?ui=ru-RU&amp;rs=ru-RU&amp;ad=R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305F2-4D75-4D76-BA59-F00627AB8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232" y="2182368"/>
            <a:ext cx="6720839" cy="701040"/>
          </a:xfrm>
        </p:spPr>
        <p:txBody>
          <a:bodyPr rtlCol="0">
            <a:normAutofit/>
          </a:bodyPr>
          <a:lstStyle/>
          <a:p>
            <a:pPr rtl="0"/>
            <a:r>
              <a:rPr lang="ru-RU" dirty="0" smtClean="0"/>
              <a:t>Проект </a:t>
            </a:r>
            <a:r>
              <a:rPr lang="en-US" dirty="0" err="1" smtClean="0"/>
              <a:t>pygame</a:t>
            </a:r>
            <a:r>
              <a:rPr lang="en-US" dirty="0" smtClean="0"/>
              <a:t> “</a:t>
            </a:r>
            <a:r>
              <a:rPr lang="ru-RU" dirty="0" smtClean="0"/>
              <a:t>Карточные игры</a:t>
            </a:r>
            <a:r>
              <a:rPr lang="en-US" dirty="0" smtClean="0"/>
              <a:t>”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CB4E0E-ECE5-4628-8AFC-87C9EFB08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697" y="5990497"/>
            <a:ext cx="6915911" cy="410303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ru-RU" sz="1600" dirty="0" smtClean="0"/>
              <a:t>Презентацию подготовили: Павленко Григорий, Смирнов Вячеслав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862656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35B398-1E7F-44AD-8356-8345134C9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4660" y="186737"/>
            <a:ext cx="4686173" cy="852248"/>
          </a:xfrm>
        </p:spPr>
        <p:txBody>
          <a:bodyPr rtlCol="0">
            <a:normAutofit/>
          </a:bodyPr>
          <a:lstStyle/>
          <a:p>
            <a:pPr algn="ctr" rtl="0"/>
            <a:r>
              <a:rPr lang="ru-RU" sz="4500" dirty="0" smtClean="0"/>
              <a:t>Цели и задачи</a:t>
            </a:r>
            <a:endParaRPr lang="ru-RU" sz="45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52A3D91-AB3F-4EDF-B87E-FDDF6C5DC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660" y="2537606"/>
            <a:ext cx="3263726" cy="2121480"/>
          </a:xfrm>
        </p:spPr>
        <p:txBody>
          <a:bodyPr rtlCol="0">
            <a:normAutofit fontScale="25000" lnSpcReduction="20000"/>
          </a:bodyPr>
          <a:lstStyle/>
          <a:p>
            <a:pPr algn="l" rtl="0"/>
            <a:r>
              <a:rPr lang="ru-RU" sz="14400" dirty="0" smtClean="0"/>
              <a:t>Цель:</a:t>
            </a:r>
          </a:p>
          <a:p>
            <a:r>
              <a:rPr lang="ru-RU" sz="8000" b="1" dirty="0"/>
              <a:t>Создание приложения, которое будет содержать в себе несколько карточных игр</a:t>
            </a:r>
            <a:endParaRPr lang="ru-RU" sz="8000" dirty="0"/>
          </a:p>
          <a:p>
            <a:pPr rtl="0"/>
            <a:endParaRPr lang="ru-RU" dirty="0"/>
          </a:p>
          <a:p>
            <a:pPr rtl="0"/>
            <a:endParaRPr lang="ru-RU" dirty="0"/>
          </a:p>
          <a:p>
            <a:pPr rtl="0"/>
            <a:endParaRPr lang="ru-RU" dirty="0"/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52A3D91-AB3F-4EDF-B87E-FDDF6C5DC4CF}"/>
              </a:ext>
            </a:extLst>
          </p:cNvPr>
          <p:cNvSpPr txBox="1">
            <a:spLocks/>
          </p:cNvSpPr>
          <p:nvPr/>
        </p:nvSpPr>
        <p:spPr bwMode="white">
          <a:xfrm>
            <a:off x="7861476" y="2537606"/>
            <a:ext cx="3263726" cy="21214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600" dirty="0" smtClean="0"/>
              <a:t>Задачи:</a:t>
            </a:r>
          </a:p>
          <a:p>
            <a:pPr lvl="0"/>
            <a:r>
              <a:rPr lang="ru-RU" sz="2000" b="1" dirty="0"/>
              <a:t>Развлечение (</a:t>
            </a:r>
            <a:r>
              <a:rPr lang="ru-RU" sz="2000" dirty="0"/>
              <a:t>игра </a:t>
            </a:r>
            <a:r>
              <a:rPr lang="ru-RU" sz="2000" dirty="0" smtClean="0"/>
              <a:t>для того</a:t>
            </a:r>
            <a:r>
              <a:rPr lang="ru-RU" sz="2000" dirty="0"/>
              <a:t>, чтобы в </a:t>
            </a:r>
            <a:r>
              <a:rPr lang="ru-RU" sz="2000" dirty="0" smtClean="0"/>
              <a:t>нее играть</a:t>
            </a:r>
            <a:r>
              <a:rPr lang="ru-RU" sz="2000" b="1" dirty="0"/>
              <a:t>)</a:t>
            </a:r>
            <a:endParaRPr lang="ru-RU" sz="2000" dirty="0"/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2749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F32E04-E3CE-4175-B0D3-33D69BCB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145" y="287325"/>
            <a:ext cx="3110161" cy="383700"/>
          </a:xfrm>
        </p:spPr>
        <p:txBody>
          <a:bodyPr rtlCol="0"/>
          <a:lstStyle/>
          <a:p>
            <a:pPr rtl="0"/>
            <a:r>
              <a:rPr lang="ru-RU" dirty="0" smtClean="0"/>
              <a:t>Главное меню</a:t>
            </a:r>
            <a:endParaRPr lang="ru-RU" dirty="0"/>
          </a:p>
        </p:txBody>
      </p:sp>
      <p:sp>
        <p:nvSpPr>
          <p:cNvPr id="4" name="Текст 3">
            <a:extLst>
              <a:ext uri="{FF2B5EF4-FFF2-40B4-BE49-F238E27FC236}">
                <a16:creationId xmlns:a16="http://schemas.microsoft.com/office/drawing/2014/main" id="{5BA0452F-E4D7-4ED7-A292-A7A5A20AC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6376" y="671025"/>
            <a:ext cx="4876800" cy="6059457"/>
          </a:xfrm>
        </p:spPr>
        <p:txBody>
          <a:bodyPr rtlCol="0">
            <a:normAutofit fontScale="62500" lnSpcReduction="20000"/>
          </a:bodyPr>
          <a:lstStyle/>
          <a:p>
            <a:pPr algn="l"/>
            <a:r>
              <a:rPr lang="ru-RU" sz="2900" b="1" dirty="0"/>
              <a:t>Главное меню: </a:t>
            </a:r>
            <a:endParaRPr lang="ru-RU" sz="2900" dirty="0"/>
          </a:p>
          <a:p>
            <a:pPr lvl="0" algn="l"/>
            <a:r>
              <a:rPr lang="ru-RU" sz="2900" b="1" dirty="0"/>
              <a:t>Кнопка «Играть»:</a:t>
            </a:r>
            <a:endParaRPr lang="ru-RU" sz="2900" dirty="0"/>
          </a:p>
          <a:p>
            <a:pPr algn="l"/>
            <a:r>
              <a:rPr lang="ru-RU" sz="2900" dirty="0"/>
              <a:t>Открывает окно с выбором </a:t>
            </a:r>
            <a:r>
              <a:rPr lang="ru-RU" sz="2900" dirty="0" smtClean="0"/>
              <a:t>игры</a:t>
            </a:r>
          </a:p>
          <a:p>
            <a:pPr algn="l"/>
            <a:endParaRPr lang="ru-RU" sz="2900" dirty="0"/>
          </a:p>
          <a:p>
            <a:pPr lvl="0" algn="l"/>
            <a:r>
              <a:rPr lang="ru-RU" sz="2900" b="1" dirty="0"/>
              <a:t>Кнопка «Настройки»:</a:t>
            </a:r>
            <a:endParaRPr lang="ru-RU" sz="2900" dirty="0"/>
          </a:p>
          <a:p>
            <a:pPr algn="l"/>
            <a:r>
              <a:rPr lang="ru-RU" sz="2900" dirty="0"/>
              <a:t>Открывает окно с выбором настроек (выбор типа колоды</a:t>
            </a:r>
            <a:r>
              <a:rPr lang="ru-RU" sz="2900" dirty="0" smtClean="0"/>
              <a:t>)</a:t>
            </a:r>
          </a:p>
          <a:p>
            <a:pPr algn="l"/>
            <a:endParaRPr lang="ru-RU" sz="2900" dirty="0"/>
          </a:p>
          <a:p>
            <a:pPr lvl="0" algn="l"/>
            <a:r>
              <a:rPr lang="ru-RU" sz="2900" b="1" dirty="0"/>
              <a:t>Кнопка «Статистика»:</a:t>
            </a:r>
            <a:endParaRPr lang="ru-RU" sz="2900" dirty="0"/>
          </a:p>
          <a:p>
            <a:pPr algn="l"/>
            <a:r>
              <a:rPr lang="ru-RU" sz="2900" dirty="0"/>
              <a:t>Открывает окно статистики с количеством побед в разных </a:t>
            </a:r>
            <a:r>
              <a:rPr lang="ru-RU" sz="2900" dirty="0" smtClean="0"/>
              <a:t>играх</a:t>
            </a:r>
          </a:p>
          <a:p>
            <a:pPr algn="l"/>
            <a:endParaRPr lang="ru-RU" sz="2900" dirty="0"/>
          </a:p>
          <a:p>
            <a:pPr lvl="0" algn="l"/>
            <a:r>
              <a:rPr lang="ru-RU" sz="2900" b="1" dirty="0"/>
              <a:t>Кнопка «Авторы»:</a:t>
            </a:r>
            <a:endParaRPr lang="ru-RU" sz="2900" dirty="0"/>
          </a:p>
          <a:p>
            <a:pPr algn="l"/>
            <a:r>
              <a:rPr lang="ru-RU" sz="2900" dirty="0"/>
              <a:t>Открывает Финальное окно с авторами</a:t>
            </a:r>
            <a:r>
              <a:rPr lang="ru-RU" sz="2900" dirty="0" smtClean="0"/>
              <a:t>)</a:t>
            </a:r>
          </a:p>
          <a:p>
            <a:pPr algn="l"/>
            <a:endParaRPr lang="ru-RU" sz="2900" dirty="0"/>
          </a:p>
          <a:p>
            <a:pPr lvl="0" algn="l"/>
            <a:r>
              <a:rPr lang="ru-RU" sz="2900" b="1" dirty="0"/>
              <a:t>Кнопка «Выход»:</a:t>
            </a:r>
            <a:endParaRPr lang="ru-RU" sz="2900" dirty="0"/>
          </a:p>
          <a:p>
            <a:pPr algn="l"/>
            <a:r>
              <a:rPr lang="ru-RU" sz="2900" dirty="0"/>
              <a:t>Закрывает игру</a:t>
            </a:r>
          </a:p>
          <a:p>
            <a:pPr algn="l" rtl="0"/>
            <a:endParaRPr lang="ru-RU" dirty="0"/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5470881" y="1962440"/>
            <a:ext cx="5940425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962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EC826E-72DB-45B4-B092-DA86DA68C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dirty="0" smtClean="0"/>
              <a:t>Вкладка Играть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935431-5E3F-4C1A-BED1-C5BC3D66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881824"/>
            <a:ext cx="1490473" cy="1032826"/>
          </a:xfrm>
        </p:spPr>
        <p:txBody>
          <a:bodyPr rtlCol="0"/>
          <a:lstStyle/>
          <a:p>
            <a:pPr rtl="0"/>
            <a:r>
              <a:rPr lang="ru-RU" b="1" dirty="0" smtClean="0"/>
              <a:t>Выбор игры</a:t>
            </a:r>
            <a:endParaRPr lang="ru-RU" b="1" dirty="0"/>
          </a:p>
        </p:txBody>
      </p:sp>
      <p:pic>
        <p:nvPicPr>
          <p:cNvPr id="23" name="Рисунок 22"/>
          <p:cNvPicPr/>
          <p:nvPr/>
        </p:nvPicPr>
        <p:blipFill>
          <a:blip r:embed="rId3"/>
          <a:stretch>
            <a:fillRect/>
          </a:stretch>
        </p:blipFill>
        <p:spPr>
          <a:xfrm>
            <a:off x="685799" y="2563749"/>
            <a:ext cx="594042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041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Статистика и Авторы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85802" y="1869600"/>
            <a:ext cx="5040000" cy="3921601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r>
              <a:rPr lang="ru-RU" dirty="0" smtClean="0"/>
              <a:t>Отображение статистики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62766" y="1820833"/>
            <a:ext cx="5040000" cy="3921600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r>
              <a:rPr lang="ru-RU" dirty="0" smtClean="0"/>
              <a:t>Отображение Авторов</a:t>
            </a:r>
            <a:endParaRPr lang="ru-RU" dirty="0"/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>
            <a:fillRect/>
          </a:stretch>
        </p:blipFill>
        <p:spPr>
          <a:xfrm>
            <a:off x="685801" y="2462783"/>
            <a:ext cx="4805109" cy="2938907"/>
          </a:xfrm>
          <a:prstGeom prst="rect">
            <a:avLst/>
          </a:prstGeom>
        </p:spPr>
      </p:pic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5862767" y="2462783"/>
            <a:ext cx="5268529" cy="299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53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482727" y="975808"/>
            <a:ext cx="2571370" cy="2108767"/>
          </a:xfrm>
        </p:spPr>
        <p:txBody>
          <a:bodyPr>
            <a:normAutofit/>
          </a:bodyPr>
          <a:lstStyle/>
          <a:p>
            <a:r>
              <a:rPr lang="ru-RU" dirty="0" smtClean="0"/>
              <a:t>Открывается окно настроек с выбором колоды и сохранением данных</a:t>
            </a:r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305942" y="331504"/>
            <a:ext cx="4848225" cy="723104"/>
          </a:xfrm>
        </p:spPr>
        <p:txBody>
          <a:bodyPr/>
          <a:lstStyle/>
          <a:p>
            <a:r>
              <a:rPr lang="ru-RU" dirty="0" smtClean="0"/>
              <a:t>Окно настроек</a:t>
            </a:r>
            <a:endParaRPr lang="ru-RU" dirty="0"/>
          </a:p>
        </p:txBody>
      </p:sp>
      <p:pic>
        <p:nvPicPr>
          <p:cNvPr id="8" name="Рисунок 7"/>
          <p:cNvPicPr/>
          <p:nvPr/>
        </p:nvPicPr>
        <p:blipFill>
          <a:blip r:embed="rId3"/>
          <a:stretch>
            <a:fillRect/>
          </a:stretch>
        </p:blipFill>
        <p:spPr>
          <a:xfrm>
            <a:off x="482727" y="2721991"/>
            <a:ext cx="5940425" cy="349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67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1CE1DA-3FCD-4498-BCBB-3618ED947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58367"/>
            <a:ext cx="4210050" cy="749809"/>
          </a:xfrm>
        </p:spPr>
        <p:txBody>
          <a:bodyPr rtlCol="0">
            <a:normAutofit/>
          </a:bodyPr>
          <a:lstStyle/>
          <a:p>
            <a:pPr rtl="0"/>
            <a:r>
              <a:rPr lang="ru-RU" dirty="0" smtClean="0"/>
              <a:t>Технологии:</a:t>
            </a:r>
            <a:endParaRPr lang="ru-RU" dirty="0"/>
          </a:p>
        </p:txBody>
      </p:sp>
      <p:pic>
        <p:nvPicPr>
          <p:cNvPr id="12" name="Рисунок 11"/>
          <p:cNvPicPr/>
          <p:nvPr/>
        </p:nvPicPr>
        <p:blipFill>
          <a:blip r:embed="rId3"/>
          <a:stretch>
            <a:fillRect/>
          </a:stretch>
        </p:blipFill>
        <p:spPr>
          <a:xfrm>
            <a:off x="685801" y="1765554"/>
            <a:ext cx="4210050" cy="876300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01CE1DA-3FCD-4498-BCBB-3618ED94736C}"/>
              </a:ext>
            </a:extLst>
          </p:cNvPr>
          <p:cNvSpPr txBox="1">
            <a:spLocks/>
          </p:cNvSpPr>
          <p:nvPr/>
        </p:nvSpPr>
        <p:spPr bwMode="white">
          <a:xfrm>
            <a:off x="685801" y="2901695"/>
            <a:ext cx="4210050" cy="74980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err="1"/>
              <a:t>pygame</a:t>
            </a:r>
            <a:r>
              <a:rPr lang="ru-RU" b="1" dirty="0"/>
              <a:t> – </a:t>
            </a:r>
            <a:r>
              <a:rPr lang="ru-RU" dirty="0"/>
              <a:t>основная библиотека для игры</a:t>
            </a:r>
          </a:p>
          <a:p>
            <a:r>
              <a:rPr lang="en-US" b="1" dirty="0"/>
              <a:t>sys</a:t>
            </a:r>
            <a:r>
              <a:rPr lang="ru-RU" dirty="0"/>
              <a:t> – библиотека для работы с окном игры и процесса</a:t>
            </a:r>
          </a:p>
          <a:p>
            <a:r>
              <a:rPr lang="en-US" b="1" dirty="0" err="1"/>
              <a:t>os</a:t>
            </a:r>
            <a:r>
              <a:rPr lang="ru-RU" dirty="0"/>
              <a:t> – библиотека для работы с файлами</a:t>
            </a:r>
          </a:p>
        </p:txBody>
      </p:sp>
    </p:spTree>
    <p:extLst>
      <p:ext uri="{BB962C8B-B14F-4D97-AF65-F5344CB8AC3E}">
        <p14:creationId xmlns:p14="http://schemas.microsoft.com/office/powerpoint/2010/main" val="1445218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адпись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334453" y="1048512"/>
            <a:ext cx="9096374" cy="9265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 rtl="0"/>
            <a:r>
              <a:rPr lang="ru-RU" sz="6000" b="1" dirty="0" smtClean="0"/>
              <a:t>Спасибо за внимание!</a:t>
            </a:r>
            <a:endParaRPr lang="ru-RU" sz="6000" b="1" dirty="0"/>
          </a:p>
        </p:txBody>
      </p:sp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Default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104609_TF22736411" id="{45379569-D69F-44B0-9E1A-40191F4D853F}" vid="{41053B4F-2B0B-493D-B111-FBBE61B292CE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63CD11F-9FDB-4628-B708-63BFB2D681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EBF972C-B81A-46A3-BFB2-A01F0B5DBC7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3E21D3-7788-4819-8437-C5C4B0C5D46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известного события истории</Template>
  <TotalTime>0</TotalTime>
  <Words>158</Words>
  <Application>Microsoft Office PowerPoint</Application>
  <PresentationFormat>Широкоэкранный</PresentationFormat>
  <Paragraphs>44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Corbel</vt:lpstr>
      <vt:lpstr>Небеса</vt:lpstr>
      <vt:lpstr>Проект pygame “Карточные игры”</vt:lpstr>
      <vt:lpstr>Цели и задачи</vt:lpstr>
      <vt:lpstr>Главное меню</vt:lpstr>
      <vt:lpstr>Вкладка Играть</vt:lpstr>
      <vt:lpstr>Статистика и Авторы</vt:lpstr>
      <vt:lpstr>Окно настроек</vt:lpstr>
      <vt:lpstr>Технологии: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2025-02-03T18:07:15Z</dcterms:created>
  <dcterms:modified xsi:type="dcterms:W3CDTF">2025-02-03T18:23:42Z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